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Nuni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8BBC6A-C60F-4DA2-B25B-C2962EF42EF5}">
  <a:tblStyle styleId="{3B8BBC6A-C60F-4DA2-B25B-C2962EF42E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5e7e55ff5_0_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5e7e55ff5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5e7e55ff5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5e7e55ff5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5e7e55ff5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5e7e55ff5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5e7e55ff5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5e7e55ff5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5e7e55ff5_0_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5e7e55ff5_0_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5e7e55ff5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5e7e55ff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5e7e55ff5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5e7e55ff5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5ee1e50e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5ee1e50e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5e7e55ff5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5e7e55ff5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5e7e55ff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5e7e55ff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5e7e55ff5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5e7e55ff5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minutes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5e7e55ff5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5e7e55ff5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5e7e55ff5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5e7e55ff5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5e7e55ff5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5e7e55ff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minute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5e7e55ff5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5e7e55ff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 minutes -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5e7e55ff5_0_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5e7e55ff5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5e7e55ff5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5e7e55ff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5e7e55ff5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5e7e55ff5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5e7e55ff5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5e7e55ff5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5e7e55ff5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5e7e55ff5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a:solidFill>
                  <a:schemeClr val="dk2"/>
                </a:solidFill>
                <a:latin typeface="Calibri"/>
                <a:ea typeface="Calibri"/>
                <a:cs typeface="Calibri"/>
                <a:sym typeface="Calibri"/>
              </a:rPr>
              <a:t>Discuss your findings. Did you find what you expected to find? If not, why not? What inferences or general conclusions can you draw from your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Rent is Too </a:t>
            </a:r>
            <a:endParaRPr/>
          </a:p>
          <a:p>
            <a:pPr marL="0" lvl="0" indent="0" algn="ctr" rtl="0">
              <a:spcBef>
                <a:spcPts val="0"/>
              </a:spcBef>
              <a:spcAft>
                <a:spcPts val="0"/>
              </a:spcAft>
              <a:buNone/>
            </a:pPr>
            <a:r>
              <a:rPr lang="en"/>
              <a:t>Damn High</a:t>
            </a:r>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Members: Syscily Brown, Hailey Bugbee, </a:t>
            </a:r>
            <a:endParaRPr/>
          </a:p>
          <a:p>
            <a:pPr marL="1371600" lvl="0" indent="0" algn="l" rtl="0">
              <a:spcBef>
                <a:spcPts val="0"/>
              </a:spcBef>
              <a:spcAft>
                <a:spcPts val="0"/>
              </a:spcAft>
              <a:buNone/>
            </a:pPr>
            <a:r>
              <a:rPr lang="en"/>
              <a:t>  Tim McCabe, Brian Walker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227525" y="2124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Rent vs. Income 2011</a:t>
            </a:r>
            <a:endParaRPr/>
          </a:p>
        </p:txBody>
      </p:sp>
      <p:sp>
        <p:nvSpPr>
          <p:cNvPr id="186" name="Google Shape;186;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7" name="Google Shape;187;p22"/>
          <p:cNvPicPr preferRelativeResize="0"/>
          <p:nvPr/>
        </p:nvPicPr>
        <p:blipFill>
          <a:blip r:embed="rId3">
            <a:alphaModFix/>
          </a:blip>
          <a:stretch>
            <a:fillRect/>
          </a:stretch>
        </p:blipFill>
        <p:spPr>
          <a:xfrm>
            <a:off x="227525" y="885900"/>
            <a:ext cx="5481899" cy="3988650"/>
          </a:xfrm>
          <a:prstGeom prst="rect">
            <a:avLst/>
          </a:prstGeom>
          <a:noFill/>
          <a:ln>
            <a:noFill/>
          </a:ln>
        </p:spPr>
      </p:pic>
      <p:grpSp>
        <p:nvGrpSpPr>
          <p:cNvPr id="188" name="Google Shape;188;p22"/>
          <p:cNvGrpSpPr/>
          <p:nvPr/>
        </p:nvGrpSpPr>
        <p:grpSpPr>
          <a:xfrm>
            <a:off x="5930150" y="1253450"/>
            <a:ext cx="2394600" cy="2926500"/>
            <a:chOff x="5930150" y="1253450"/>
            <a:chExt cx="2394600" cy="2926500"/>
          </a:xfrm>
        </p:grpSpPr>
        <p:sp>
          <p:nvSpPr>
            <p:cNvPr id="189" name="Google Shape;189;p22"/>
            <p:cNvSpPr txBox="1"/>
            <p:nvPr/>
          </p:nvSpPr>
          <p:spPr>
            <a:xfrm>
              <a:off x="5930150" y="1253450"/>
              <a:ext cx="2394600" cy="29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Calibri"/>
                  <a:ea typeface="Calibri"/>
                  <a:cs typeface="Calibri"/>
                  <a:sym typeface="Calibri"/>
                </a:rPr>
                <a:t>----</a:t>
              </a:r>
              <a:r>
                <a:rPr lang="en">
                  <a:latin typeface="Calibri"/>
                  <a:ea typeface="Calibri"/>
                  <a:cs typeface="Calibri"/>
                  <a:sym typeface="Calibri"/>
                </a:rPr>
                <a:t> = poverty line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higher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lower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Poverty line = $10,890</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190" name="Google Shape;190;p22"/>
            <p:cNvSpPr/>
            <p:nvPr/>
          </p:nvSpPr>
          <p:spPr>
            <a:xfrm>
              <a:off x="6006375" y="1804150"/>
              <a:ext cx="100800" cy="134400"/>
            </a:xfrm>
            <a:prstGeom prst="ellipse">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6006375" y="2249600"/>
              <a:ext cx="100800" cy="134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227525" y="2228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Rent vs. Income 2012</a:t>
            </a:r>
            <a:endParaRPr/>
          </a:p>
          <a:p>
            <a:pPr marL="0" lvl="0" indent="0" algn="l" rtl="0">
              <a:spcBef>
                <a:spcPts val="0"/>
              </a:spcBef>
              <a:spcAft>
                <a:spcPts val="0"/>
              </a:spcAft>
              <a:buNone/>
            </a:pPr>
            <a:endParaRPr/>
          </a:p>
        </p:txBody>
      </p:sp>
      <p:sp>
        <p:nvSpPr>
          <p:cNvPr id="197" name="Google Shape;197;p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8" name="Google Shape;198;p23"/>
          <p:cNvPicPr preferRelativeResize="0"/>
          <p:nvPr/>
        </p:nvPicPr>
        <p:blipFill>
          <a:blip r:embed="rId3">
            <a:alphaModFix/>
          </a:blip>
          <a:stretch>
            <a:fillRect/>
          </a:stretch>
        </p:blipFill>
        <p:spPr>
          <a:xfrm>
            <a:off x="254200" y="783625"/>
            <a:ext cx="5435200" cy="4076400"/>
          </a:xfrm>
          <a:prstGeom prst="rect">
            <a:avLst/>
          </a:prstGeom>
          <a:noFill/>
          <a:ln>
            <a:noFill/>
          </a:ln>
        </p:spPr>
      </p:pic>
      <p:sp>
        <p:nvSpPr>
          <p:cNvPr id="199" name="Google Shape;199;p23"/>
          <p:cNvSpPr txBox="1"/>
          <p:nvPr/>
        </p:nvSpPr>
        <p:spPr>
          <a:xfrm>
            <a:off x="5930150" y="1253450"/>
            <a:ext cx="2394600" cy="29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Calibri"/>
                <a:ea typeface="Calibri"/>
                <a:cs typeface="Calibri"/>
                <a:sym typeface="Calibri"/>
              </a:rPr>
              <a:t>----</a:t>
            </a:r>
            <a:r>
              <a:rPr lang="en">
                <a:latin typeface="Calibri"/>
                <a:ea typeface="Calibri"/>
                <a:cs typeface="Calibri"/>
                <a:sym typeface="Calibri"/>
              </a:rPr>
              <a:t> = poverty line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higher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lower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Poverty line = $11,170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grpSp>
        <p:nvGrpSpPr>
          <p:cNvPr id="200" name="Google Shape;200;p23"/>
          <p:cNvGrpSpPr/>
          <p:nvPr/>
        </p:nvGrpSpPr>
        <p:grpSpPr>
          <a:xfrm>
            <a:off x="6006375" y="1804150"/>
            <a:ext cx="100800" cy="579850"/>
            <a:chOff x="6006375" y="1804150"/>
            <a:chExt cx="100800" cy="579850"/>
          </a:xfrm>
        </p:grpSpPr>
        <p:sp>
          <p:nvSpPr>
            <p:cNvPr id="201" name="Google Shape;201;p23"/>
            <p:cNvSpPr/>
            <p:nvPr/>
          </p:nvSpPr>
          <p:spPr>
            <a:xfrm>
              <a:off x="6006375" y="1804150"/>
              <a:ext cx="100800" cy="134400"/>
            </a:xfrm>
            <a:prstGeom prst="ellipse">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6006375" y="2249600"/>
              <a:ext cx="100800" cy="134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227525" y="2228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Rent vs. Income 2013</a:t>
            </a:r>
            <a:endParaRPr/>
          </a:p>
          <a:p>
            <a:pPr marL="0" lvl="0" indent="0" algn="l" rtl="0">
              <a:spcBef>
                <a:spcPts val="0"/>
              </a:spcBef>
              <a:spcAft>
                <a:spcPts val="0"/>
              </a:spcAft>
              <a:buNone/>
            </a:pPr>
            <a:endParaRPr/>
          </a:p>
        </p:txBody>
      </p:sp>
      <p:sp>
        <p:nvSpPr>
          <p:cNvPr id="208" name="Google Shape;208;p2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9" name="Google Shape;209;p24"/>
          <p:cNvPicPr preferRelativeResize="0"/>
          <p:nvPr/>
        </p:nvPicPr>
        <p:blipFill>
          <a:blip r:embed="rId3">
            <a:alphaModFix/>
          </a:blip>
          <a:stretch>
            <a:fillRect/>
          </a:stretch>
        </p:blipFill>
        <p:spPr>
          <a:xfrm>
            <a:off x="424513" y="719350"/>
            <a:ext cx="5570125" cy="4177600"/>
          </a:xfrm>
          <a:prstGeom prst="rect">
            <a:avLst/>
          </a:prstGeom>
          <a:noFill/>
          <a:ln>
            <a:noFill/>
          </a:ln>
        </p:spPr>
      </p:pic>
      <p:sp>
        <p:nvSpPr>
          <p:cNvPr id="210" name="Google Shape;210;p24"/>
          <p:cNvSpPr txBox="1"/>
          <p:nvPr/>
        </p:nvSpPr>
        <p:spPr>
          <a:xfrm>
            <a:off x="5930150" y="1253450"/>
            <a:ext cx="2394600" cy="29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Calibri"/>
                <a:ea typeface="Calibri"/>
                <a:cs typeface="Calibri"/>
                <a:sym typeface="Calibri"/>
              </a:rPr>
              <a:t>----</a:t>
            </a:r>
            <a:r>
              <a:rPr lang="en">
                <a:latin typeface="Calibri"/>
                <a:ea typeface="Calibri"/>
                <a:cs typeface="Calibri"/>
                <a:sym typeface="Calibri"/>
              </a:rPr>
              <a:t> = poverty line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more densely populated</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less densely populated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Poverty line = $11,490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grpSp>
        <p:nvGrpSpPr>
          <p:cNvPr id="211" name="Google Shape;211;p24"/>
          <p:cNvGrpSpPr/>
          <p:nvPr/>
        </p:nvGrpSpPr>
        <p:grpSpPr>
          <a:xfrm>
            <a:off x="6006375" y="1804150"/>
            <a:ext cx="100800" cy="579850"/>
            <a:chOff x="6006375" y="1804150"/>
            <a:chExt cx="100800" cy="579850"/>
          </a:xfrm>
        </p:grpSpPr>
        <p:sp>
          <p:nvSpPr>
            <p:cNvPr id="212" name="Google Shape;212;p24"/>
            <p:cNvSpPr/>
            <p:nvPr/>
          </p:nvSpPr>
          <p:spPr>
            <a:xfrm>
              <a:off x="6006375" y="1804150"/>
              <a:ext cx="100800" cy="134400"/>
            </a:xfrm>
            <a:prstGeom prst="ellipse">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6006375" y="2249600"/>
              <a:ext cx="100800" cy="134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227525" y="2228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Rent vs. Income 2014</a:t>
            </a:r>
            <a:endParaRPr/>
          </a:p>
          <a:p>
            <a:pPr marL="0" lvl="0" indent="0" algn="l" rtl="0">
              <a:spcBef>
                <a:spcPts val="0"/>
              </a:spcBef>
              <a:spcAft>
                <a:spcPts val="0"/>
              </a:spcAft>
              <a:buNone/>
            </a:pPr>
            <a:endParaRPr/>
          </a:p>
        </p:txBody>
      </p:sp>
      <p:sp>
        <p:nvSpPr>
          <p:cNvPr id="219" name="Google Shape;219;p2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0" name="Google Shape;220;p25"/>
          <p:cNvPicPr preferRelativeResize="0"/>
          <p:nvPr/>
        </p:nvPicPr>
        <p:blipFill>
          <a:blip r:embed="rId3">
            <a:alphaModFix/>
          </a:blip>
          <a:stretch>
            <a:fillRect/>
          </a:stretch>
        </p:blipFill>
        <p:spPr>
          <a:xfrm>
            <a:off x="227525" y="823900"/>
            <a:ext cx="5477501" cy="4108126"/>
          </a:xfrm>
          <a:prstGeom prst="rect">
            <a:avLst/>
          </a:prstGeom>
          <a:noFill/>
          <a:ln>
            <a:noFill/>
          </a:ln>
        </p:spPr>
      </p:pic>
      <p:sp>
        <p:nvSpPr>
          <p:cNvPr id="221" name="Google Shape;221;p25"/>
          <p:cNvSpPr txBox="1"/>
          <p:nvPr/>
        </p:nvSpPr>
        <p:spPr>
          <a:xfrm>
            <a:off x="5930150" y="1253450"/>
            <a:ext cx="2394600" cy="29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Calibri"/>
                <a:ea typeface="Calibri"/>
                <a:cs typeface="Calibri"/>
                <a:sym typeface="Calibri"/>
              </a:rPr>
              <a:t>----</a:t>
            </a:r>
            <a:r>
              <a:rPr lang="en">
                <a:latin typeface="Calibri"/>
                <a:ea typeface="Calibri"/>
                <a:cs typeface="Calibri"/>
                <a:sym typeface="Calibri"/>
              </a:rPr>
              <a:t> = poverty line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higher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lower population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Poverty line = $11,670</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grpSp>
        <p:nvGrpSpPr>
          <p:cNvPr id="222" name="Google Shape;222;p25"/>
          <p:cNvGrpSpPr/>
          <p:nvPr/>
        </p:nvGrpSpPr>
        <p:grpSpPr>
          <a:xfrm>
            <a:off x="6006375" y="1804150"/>
            <a:ext cx="100800" cy="579850"/>
            <a:chOff x="6006375" y="1804150"/>
            <a:chExt cx="100800" cy="579850"/>
          </a:xfrm>
        </p:grpSpPr>
        <p:sp>
          <p:nvSpPr>
            <p:cNvPr id="223" name="Google Shape;223;p25"/>
            <p:cNvSpPr/>
            <p:nvPr/>
          </p:nvSpPr>
          <p:spPr>
            <a:xfrm>
              <a:off x="6006375" y="1804150"/>
              <a:ext cx="100800" cy="134400"/>
            </a:xfrm>
            <a:prstGeom prst="ellipse">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006375" y="2249600"/>
              <a:ext cx="100800" cy="134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321550" y="2322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Rent vs. Income 2015</a:t>
            </a:r>
            <a:endParaRPr/>
          </a:p>
          <a:p>
            <a:pPr marL="0" lvl="0" indent="0" algn="l" rtl="0">
              <a:spcBef>
                <a:spcPts val="0"/>
              </a:spcBef>
              <a:spcAft>
                <a:spcPts val="0"/>
              </a:spcAft>
              <a:buNone/>
            </a:pPr>
            <a:endParaRPr/>
          </a:p>
        </p:txBody>
      </p:sp>
      <p:pic>
        <p:nvPicPr>
          <p:cNvPr id="230" name="Google Shape;230;p26"/>
          <p:cNvPicPr preferRelativeResize="0"/>
          <p:nvPr/>
        </p:nvPicPr>
        <p:blipFill>
          <a:blip r:embed="rId3">
            <a:alphaModFix/>
          </a:blip>
          <a:stretch>
            <a:fillRect/>
          </a:stretch>
        </p:blipFill>
        <p:spPr>
          <a:xfrm>
            <a:off x="227513" y="755150"/>
            <a:ext cx="5549374" cy="4162025"/>
          </a:xfrm>
          <a:prstGeom prst="rect">
            <a:avLst/>
          </a:prstGeom>
          <a:noFill/>
          <a:ln>
            <a:noFill/>
          </a:ln>
        </p:spPr>
      </p:pic>
      <p:sp>
        <p:nvSpPr>
          <p:cNvPr id="231" name="Google Shape;231;p26"/>
          <p:cNvSpPr txBox="1"/>
          <p:nvPr/>
        </p:nvSpPr>
        <p:spPr>
          <a:xfrm>
            <a:off x="5873725" y="717475"/>
            <a:ext cx="2394600" cy="399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Calibri"/>
                <a:ea typeface="Calibri"/>
                <a:cs typeface="Calibri"/>
                <a:sym typeface="Calibri"/>
              </a:rPr>
              <a:t>----</a:t>
            </a:r>
            <a:r>
              <a:rPr lang="en">
                <a:latin typeface="Calibri"/>
                <a:ea typeface="Calibri"/>
                <a:cs typeface="Calibri"/>
                <a:sym typeface="Calibri"/>
              </a:rPr>
              <a:t> = poverty line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higher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   = lower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Poverty line = $11,770</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Takeaways: </a:t>
            </a: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People with more income can afford more in rent and utilities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The US Census data shows a maximum median rent of $2,001 for each year except 2015 - which shows a maximum of $3,501. </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grpSp>
        <p:nvGrpSpPr>
          <p:cNvPr id="232" name="Google Shape;232;p26"/>
          <p:cNvGrpSpPr/>
          <p:nvPr/>
        </p:nvGrpSpPr>
        <p:grpSpPr>
          <a:xfrm>
            <a:off x="5912325" y="1249350"/>
            <a:ext cx="100800" cy="579850"/>
            <a:chOff x="6006375" y="1804150"/>
            <a:chExt cx="100800" cy="579850"/>
          </a:xfrm>
        </p:grpSpPr>
        <p:sp>
          <p:nvSpPr>
            <p:cNvPr id="233" name="Google Shape;233;p26"/>
            <p:cNvSpPr/>
            <p:nvPr/>
          </p:nvSpPr>
          <p:spPr>
            <a:xfrm>
              <a:off x="6006375" y="1804150"/>
              <a:ext cx="100800" cy="134400"/>
            </a:xfrm>
            <a:prstGeom prst="ellipse">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6006375" y="2249600"/>
              <a:ext cx="100800" cy="1344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7"/>
          <p:cNvPicPr preferRelativeResize="0"/>
          <p:nvPr/>
        </p:nvPicPr>
        <p:blipFill>
          <a:blip r:embed="rId3">
            <a:alphaModFix/>
          </a:blip>
          <a:stretch>
            <a:fillRect/>
          </a:stretch>
        </p:blipFill>
        <p:spPr>
          <a:xfrm>
            <a:off x="601400" y="1664250"/>
            <a:ext cx="3872547" cy="2682534"/>
          </a:xfrm>
          <a:prstGeom prst="rect">
            <a:avLst/>
          </a:prstGeom>
          <a:noFill/>
          <a:ln>
            <a:noFill/>
          </a:ln>
        </p:spPr>
      </p:pic>
      <p:pic>
        <p:nvPicPr>
          <p:cNvPr id="240" name="Google Shape;240;p27"/>
          <p:cNvPicPr preferRelativeResize="0"/>
          <p:nvPr/>
        </p:nvPicPr>
        <p:blipFill>
          <a:blip r:embed="rId4">
            <a:alphaModFix/>
          </a:blip>
          <a:stretch>
            <a:fillRect/>
          </a:stretch>
        </p:blipFill>
        <p:spPr>
          <a:xfrm>
            <a:off x="4680902" y="1670862"/>
            <a:ext cx="3872548" cy="2696438"/>
          </a:xfrm>
          <a:prstGeom prst="rect">
            <a:avLst/>
          </a:prstGeom>
          <a:noFill/>
          <a:ln>
            <a:noFill/>
          </a:ln>
        </p:spPr>
      </p:pic>
      <p:sp>
        <p:nvSpPr>
          <p:cNvPr id="241" name="Google Shape;241;p27"/>
          <p:cNvSpPr txBox="1">
            <a:spLocks noGrp="1"/>
          </p:cNvSpPr>
          <p:nvPr>
            <p:ph type="title"/>
          </p:nvPr>
        </p:nvSpPr>
        <p:spPr>
          <a:xfrm>
            <a:off x="819150" y="3122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Rent vs Unemployment and Poverty Rates</a:t>
            </a:r>
            <a:endParaRPr/>
          </a:p>
        </p:txBody>
      </p:sp>
      <p:sp>
        <p:nvSpPr>
          <p:cNvPr id="242" name="Google Shape;242;p27"/>
          <p:cNvSpPr txBox="1">
            <a:spLocks noGrp="1"/>
          </p:cNvSpPr>
          <p:nvPr>
            <p:ph type="body" idx="1"/>
          </p:nvPr>
        </p:nvSpPr>
        <p:spPr>
          <a:xfrm>
            <a:off x="819150" y="1000125"/>
            <a:ext cx="7505700" cy="24480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These graphs compare the relationship of average rent relative to unemployment and poverty rates from 2011 to 2015</a:t>
            </a:r>
            <a:endParaRPr sz="1000"/>
          </a:p>
          <a:p>
            <a:pPr marL="457200" lvl="0" indent="-292100" algn="l" rtl="0">
              <a:spcBef>
                <a:spcPts val="0"/>
              </a:spcBef>
              <a:spcAft>
                <a:spcPts val="0"/>
              </a:spcAft>
              <a:buSzPts val="1000"/>
              <a:buChar char="●"/>
            </a:pPr>
            <a:r>
              <a:rPr lang="en" sz="1000"/>
              <a:t>Appears to be an inverse relationship of rent vs unemployment and poverty rates in the latter years</a:t>
            </a:r>
            <a:endParaRPr sz="1000"/>
          </a:p>
        </p:txBody>
      </p:sp>
      <p:sp>
        <p:nvSpPr>
          <p:cNvPr id="243" name="Google Shape;243;p27"/>
          <p:cNvSpPr txBox="1">
            <a:spLocks noGrp="1"/>
          </p:cNvSpPr>
          <p:nvPr>
            <p:ph type="body" idx="1"/>
          </p:nvPr>
        </p:nvSpPr>
        <p:spPr>
          <a:xfrm>
            <a:off x="819150" y="4429125"/>
            <a:ext cx="7505700" cy="45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
              <a:t>Note: National average across all years</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819150" y="1598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Affordability vs Unemployment and Poverty Rates</a:t>
            </a:r>
            <a:endParaRPr/>
          </a:p>
        </p:txBody>
      </p:sp>
      <p:sp>
        <p:nvSpPr>
          <p:cNvPr id="249" name="Google Shape;249;p2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50" name="Google Shape;250;p28"/>
          <p:cNvSpPr txBox="1">
            <a:spLocks noGrp="1"/>
          </p:cNvSpPr>
          <p:nvPr>
            <p:ph type="body" idx="1"/>
          </p:nvPr>
        </p:nvSpPr>
        <p:spPr>
          <a:xfrm>
            <a:off x="819150" y="4505325"/>
            <a:ext cx="7505700" cy="45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
              <a:t>Note: Affordability = Rent+Utilities / Household Income; National average across all years</a:t>
            </a:r>
            <a:endParaRPr sz="800"/>
          </a:p>
        </p:txBody>
      </p:sp>
      <p:sp>
        <p:nvSpPr>
          <p:cNvPr id="251" name="Google Shape;251;p28"/>
          <p:cNvSpPr txBox="1">
            <a:spLocks noGrp="1"/>
          </p:cNvSpPr>
          <p:nvPr>
            <p:ph type="body" idx="1"/>
          </p:nvPr>
        </p:nvSpPr>
        <p:spPr>
          <a:xfrm>
            <a:off x="819150" y="1228725"/>
            <a:ext cx="7505700" cy="24480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These graphs compare the relationship of affordability relative to unemployment and poverty rates from 2011 to 2015</a:t>
            </a:r>
            <a:endParaRPr sz="1000"/>
          </a:p>
          <a:p>
            <a:pPr marL="457200" lvl="0" indent="-292100" algn="l" rtl="0">
              <a:spcBef>
                <a:spcPts val="0"/>
              </a:spcBef>
              <a:spcAft>
                <a:spcPts val="0"/>
              </a:spcAft>
              <a:buSzPts val="1000"/>
              <a:buChar char="●"/>
            </a:pPr>
            <a:r>
              <a:rPr lang="en" sz="1000"/>
              <a:t>Appears to be a relationship of stabilizing affordability vs declining unemployment and poverty rates in the latter years</a:t>
            </a:r>
            <a:endParaRPr sz="1000"/>
          </a:p>
        </p:txBody>
      </p:sp>
      <p:pic>
        <p:nvPicPr>
          <p:cNvPr id="252" name="Google Shape;252;p28"/>
          <p:cNvPicPr preferRelativeResize="0"/>
          <p:nvPr/>
        </p:nvPicPr>
        <p:blipFill>
          <a:blip r:embed="rId3">
            <a:alphaModFix/>
          </a:blip>
          <a:stretch>
            <a:fillRect/>
          </a:stretch>
        </p:blipFill>
        <p:spPr>
          <a:xfrm>
            <a:off x="501650" y="1834775"/>
            <a:ext cx="3974051" cy="2680150"/>
          </a:xfrm>
          <a:prstGeom prst="rect">
            <a:avLst/>
          </a:prstGeom>
          <a:noFill/>
          <a:ln>
            <a:noFill/>
          </a:ln>
        </p:spPr>
      </p:pic>
      <p:pic>
        <p:nvPicPr>
          <p:cNvPr id="253" name="Google Shape;253;p28"/>
          <p:cNvPicPr preferRelativeResize="0"/>
          <p:nvPr/>
        </p:nvPicPr>
        <p:blipFill>
          <a:blip r:embed="rId4">
            <a:alphaModFix/>
          </a:blip>
          <a:stretch>
            <a:fillRect/>
          </a:stretch>
        </p:blipFill>
        <p:spPr>
          <a:xfrm>
            <a:off x="4698592" y="1834775"/>
            <a:ext cx="3945383" cy="2680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59" name="Google Shape;259;p29"/>
          <p:cNvSpPr txBox="1">
            <a:spLocks noGrp="1"/>
          </p:cNvSpPr>
          <p:nvPr>
            <p:ph type="title"/>
          </p:nvPr>
        </p:nvSpPr>
        <p:spPr>
          <a:xfrm>
            <a:off x="819150" y="1598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Household Income vs Unemployment and Poverty Rates</a:t>
            </a:r>
            <a:endParaRPr/>
          </a:p>
        </p:txBody>
      </p:sp>
      <p:pic>
        <p:nvPicPr>
          <p:cNvPr id="260" name="Google Shape;260;p29"/>
          <p:cNvPicPr preferRelativeResize="0"/>
          <p:nvPr/>
        </p:nvPicPr>
        <p:blipFill>
          <a:blip r:embed="rId3">
            <a:alphaModFix/>
          </a:blip>
          <a:stretch>
            <a:fillRect/>
          </a:stretch>
        </p:blipFill>
        <p:spPr>
          <a:xfrm>
            <a:off x="520300" y="1832993"/>
            <a:ext cx="3985861" cy="2660993"/>
          </a:xfrm>
          <a:prstGeom prst="rect">
            <a:avLst/>
          </a:prstGeom>
          <a:noFill/>
          <a:ln>
            <a:noFill/>
          </a:ln>
        </p:spPr>
      </p:pic>
      <p:pic>
        <p:nvPicPr>
          <p:cNvPr id="261" name="Google Shape;261;p29"/>
          <p:cNvPicPr preferRelativeResize="0"/>
          <p:nvPr/>
        </p:nvPicPr>
        <p:blipFill>
          <a:blip r:embed="rId4">
            <a:alphaModFix/>
          </a:blip>
          <a:stretch>
            <a:fillRect/>
          </a:stretch>
        </p:blipFill>
        <p:spPr>
          <a:xfrm>
            <a:off x="4741389" y="1823876"/>
            <a:ext cx="3985861" cy="2679250"/>
          </a:xfrm>
          <a:prstGeom prst="rect">
            <a:avLst/>
          </a:prstGeom>
          <a:noFill/>
          <a:ln>
            <a:noFill/>
          </a:ln>
        </p:spPr>
      </p:pic>
      <p:sp>
        <p:nvSpPr>
          <p:cNvPr id="262" name="Google Shape;262;p29"/>
          <p:cNvSpPr txBox="1">
            <a:spLocks noGrp="1"/>
          </p:cNvSpPr>
          <p:nvPr>
            <p:ph type="body" idx="1"/>
          </p:nvPr>
        </p:nvSpPr>
        <p:spPr>
          <a:xfrm>
            <a:off x="819150" y="1228725"/>
            <a:ext cx="7505700" cy="24480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These graphs compare the relationship of household income relative to unemployment rate and poverty rate from 2011 to 2015</a:t>
            </a:r>
            <a:endParaRPr sz="1000"/>
          </a:p>
          <a:p>
            <a:pPr marL="457200" lvl="0" indent="-292100" algn="l" rtl="0">
              <a:spcBef>
                <a:spcPts val="0"/>
              </a:spcBef>
              <a:spcAft>
                <a:spcPts val="0"/>
              </a:spcAft>
              <a:buSzPts val="1000"/>
              <a:buChar char="●"/>
            </a:pPr>
            <a:r>
              <a:rPr lang="en" sz="1000"/>
              <a:t>Appears to be an inverse relationship of household income vs declining unemployment and poverty rates in the latter years</a:t>
            </a:r>
            <a:endParaRPr sz="1000"/>
          </a:p>
        </p:txBody>
      </p:sp>
      <p:sp>
        <p:nvSpPr>
          <p:cNvPr id="263" name="Google Shape;263;p29"/>
          <p:cNvSpPr txBox="1">
            <a:spLocks noGrp="1"/>
          </p:cNvSpPr>
          <p:nvPr>
            <p:ph type="body" idx="1"/>
          </p:nvPr>
        </p:nvSpPr>
        <p:spPr>
          <a:xfrm>
            <a:off x="819150" y="4505325"/>
            <a:ext cx="7505700" cy="45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800"/>
              <a:t>Note: Affordability = Rent+Utilities / Household Income; National average across all years</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216400" y="2026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Income Heat Map (2011)</a:t>
            </a:r>
            <a:endParaRPr/>
          </a:p>
        </p:txBody>
      </p:sp>
      <p:sp>
        <p:nvSpPr>
          <p:cNvPr id="269" name="Google Shape;269;p3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0" name="Google Shape;270;p30"/>
          <p:cNvPicPr preferRelativeResize="0"/>
          <p:nvPr/>
        </p:nvPicPr>
        <p:blipFill>
          <a:blip r:embed="rId3">
            <a:alphaModFix/>
          </a:blip>
          <a:stretch>
            <a:fillRect/>
          </a:stretch>
        </p:blipFill>
        <p:spPr>
          <a:xfrm>
            <a:off x="990050" y="817200"/>
            <a:ext cx="7163899" cy="4029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226450" y="2328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Affordability Heat Map (2011)</a:t>
            </a:r>
            <a:endParaRPr/>
          </a:p>
        </p:txBody>
      </p:sp>
      <p:sp>
        <p:nvSpPr>
          <p:cNvPr id="276" name="Google Shape;276;p31"/>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7" name="Google Shape;277;p31"/>
          <p:cNvPicPr preferRelativeResize="0"/>
          <p:nvPr/>
        </p:nvPicPr>
        <p:blipFill>
          <a:blip r:embed="rId3">
            <a:alphaModFix/>
          </a:blip>
          <a:stretch>
            <a:fillRect/>
          </a:stretch>
        </p:blipFill>
        <p:spPr>
          <a:xfrm>
            <a:off x="1020075" y="841175"/>
            <a:ext cx="7103851" cy="399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aphicFrame>
        <p:nvGraphicFramePr>
          <p:cNvPr id="134" name="Google Shape;134;p14"/>
          <p:cNvGraphicFramePr/>
          <p:nvPr/>
        </p:nvGraphicFramePr>
        <p:xfrm>
          <a:off x="501125" y="343950"/>
          <a:ext cx="3000000" cy="3000000"/>
        </p:xfrm>
        <a:graphic>
          <a:graphicData uri="http://schemas.openxmlformats.org/drawingml/2006/table">
            <a:tbl>
              <a:tblPr>
                <a:noFill/>
                <a:tableStyleId>{3B8BBC6A-C60F-4DA2-B25B-C2962EF42EF5}</a:tableStyleId>
              </a:tblPr>
              <a:tblGrid>
                <a:gridCol w="2262550">
                  <a:extLst>
                    <a:ext uri="{9D8B030D-6E8A-4147-A177-3AD203B41FA5}">
                      <a16:colId xmlns:a16="http://schemas.microsoft.com/office/drawing/2014/main" val="20000"/>
                    </a:ext>
                  </a:extLst>
                </a:gridCol>
                <a:gridCol w="3306300">
                  <a:extLst>
                    <a:ext uri="{9D8B030D-6E8A-4147-A177-3AD203B41FA5}">
                      <a16:colId xmlns:a16="http://schemas.microsoft.com/office/drawing/2014/main" val="20001"/>
                    </a:ext>
                  </a:extLst>
                </a:gridCol>
                <a:gridCol w="23189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3000">
                          <a:solidFill>
                            <a:schemeClr val="lt1"/>
                          </a:solidFill>
                          <a:latin typeface="Nunito"/>
                          <a:ea typeface="Nunito"/>
                          <a:cs typeface="Nunito"/>
                          <a:sym typeface="Nunito"/>
                        </a:rPr>
                        <a:t>The “Why”</a:t>
                      </a:r>
                      <a:endParaRPr/>
                    </a:p>
                  </a:txBody>
                  <a:tcPr marL="91425" marR="91425" marT="91425" marB="91425">
                    <a:lnB w="9525"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r>
                        <a:rPr lang="en" sz="3000">
                          <a:solidFill>
                            <a:schemeClr val="lt1"/>
                          </a:solidFill>
                          <a:latin typeface="Nunito"/>
                          <a:ea typeface="Nunito"/>
                          <a:cs typeface="Nunito"/>
                          <a:sym typeface="Nunito"/>
                        </a:rPr>
                        <a:t>The “How”</a:t>
                      </a:r>
                      <a:r>
                        <a:rPr lang="en"/>
                        <a:t> </a:t>
                      </a:r>
                      <a:endParaRPr/>
                    </a:p>
                  </a:txBody>
                  <a:tcPr marL="91425" marR="91425" marT="91425" marB="91425"/>
                </a:tc>
                <a:tc>
                  <a:txBody>
                    <a:bodyPr/>
                    <a:lstStyle/>
                    <a:p>
                      <a:pPr marL="0" lvl="0" indent="0" algn="l" rtl="0">
                        <a:spcBef>
                          <a:spcPts val="0"/>
                        </a:spcBef>
                        <a:spcAft>
                          <a:spcPts val="0"/>
                        </a:spcAft>
                        <a:buNone/>
                      </a:pPr>
                      <a:r>
                        <a:rPr lang="en" sz="3000">
                          <a:solidFill>
                            <a:schemeClr val="lt1"/>
                          </a:solidFill>
                          <a:latin typeface="Nunito"/>
                          <a:ea typeface="Nunito"/>
                          <a:cs typeface="Nunito"/>
                          <a:sym typeface="Nunito"/>
                        </a:rPr>
                        <a:t>The “What”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1200"/>
                        </a:spcBef>
                        <a:spcAft>
                          <a:spcPts val="0"/>
                        </a:spcAft>
                        <a:buNone/>
                      </a:pPr>
                      <a:r>
                        <a:rPr lang="en"/>
                        <a:t>What factors most impact affordability in the US? </a:t>
                      </a:r>
                      <a:endParaRPr sz="1200"/>
                    </a:p>
                    <a:p>
                      <a:pPr marL="0" lvl="0" indent="0" algn="l" rtl="0">
                        <a:lnSpc>
                          <a:spcPct val="115000"/>
                        </a:lnSpc>
                        <a:spcBef>
                          <a:spcPts val="1200"/>
                        </a:spcBef>
                        <a:spcAft>
                          <a:spcPts val="0"/>
                        </a:spcAft>
                        <a:buNone/>
                      </a:pPr>
                      <a:endParaRPr sz="1100"/>
                    </a:p>
                    <a:p>
                      <a:pPr marL="0" lvl="0" indent="0" algn="l" rtl="0">
                        <a:spcBef>
                          <a:spcPts val="1200"/>
                        </a:spcBef>
                        <a:spcAft>
                          <a:spcPts val="0"/>
                        </a:spcAft>
                        <a:buNone/>
                      </a:pPr>
                      <a:endParaRPr i="1">
                        <a:highlight>
                          <a:srgbClr val="FFFF00"/>
                        </a:highlight>
                      </a:endParaRPr>
                    </a:p>
                  </a:txBody>
                  <a:tcPr marL="91425" marR="91425" marT="91425" marB="91425">
                    <a:lnL w="9525" cap="flat" cmpd="sng">
                      <a:solidFill>
                        <a:srgbClr val="FFFF00"/>
                      </a:solidFill>
                      <a:prstDash val="solid"/>
                      <a:round/>
                      <a:headEnd type="none" w="sm" len="sm"/>
                      <a:tailEnd type="none" w="sm" len="sm"/>
                    </a:lnL>
                    <a:lnR w="9525" cap="flat" cmpd="sng">
                      <a:solidFill>
                        <a:srgbClr val="FFFF00"/>
                      </a:solidFill>
                      <a:prstDash val="solid"/>
                      <a:round/>
                      <a:headEnd type="none" w="sm" len="sm"/>
                      <a:tailEnd type="none" w="sm" len="sm"/>
                    </a:lnR>
                    <a:lnT w="9525" cap="flat" cmpd="sng">
                      <a:solidFill>
                        <a:srgbClr val="FFFF00"/>
                      </a:solidFill>
                      <a:prstDash val="solid"/>
                      <a:round/>
                      <a:headEnd type="none" w="sm" len="sm"/>
                      <a:tailEnd type="none" w="sm" len="sm"/>
                    </a:lnT>
                    <a:lnB w="9525" cap="flat" cmpd="sng">
                      <a:solidFill>
                        <a:srgbClr val="FFFF00"/>
                      </a:solidFill>
                      <a:prstDash val="solid"/>
                      <a:round/>
                      <a:headEnd type="none" w="sm" len="sm"/>
                      <a:tailEnd type="none" w="sm" len="sm"/>
                    </a:lnB>
                  </a:tcPr>
                </a:tc>
                <a:tc>
                  <a:txBody>
                    <a:bodyPr/>
                    <a:lstStyle/>
                    <a:p>
                      <a:pPr marL="457200" lvl="0" indent="-317500" algn="l" rtl="0">
                        <a:spcBef>
                          <a:spcPts val="0"/>
                        </a:spcBef>
                        <a:spcAft>
                          <a:spcPts val="0"/>
                        </a:spcAft>
                        <a:buSzPts val="1400"/>
                        <a:buAutoNum type="arabicPeriod"/>
                      </a:pPr>
                      <a:r>
                        <a:rPr lang="en"/>
                        <a:t>What relationship, if any, exists between increasing rent prices and population size?</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What relationship, if any, exists between increasing rent prices and income?</a:t>
                      </a:r>
                      <a:endParaRPr/>
                    </a:p>
                    <a:p>
                      <a:pPr marL="45720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What relationship, if any, exists between increasing rent prices, location, and income</a:t>
                      </a:r>
                      <a:endParaRPr>
                        <a:highlight>
                          <a:srgbClr val="FFFF00"/>
                        </a:highlight>
                      </a:endParaRPr>
                    </a:p>
                    <a:p>
                      <a:pPr marL="457200" lvl="0" indent="0" algn="l" rtl="0">
                        <a:spcBef>
                          <a:spcPts val="0"/>
                        </a:spcBef>
                        <a:spcAft>
                          <a:spcPts val="0"/>
                        </a:spcAft>
                        <a:buNone/>
                      </a:pPr>
                      <a:endParaRPr>
                        <a:highlight>
                          <a:srgbClr val="FFFF00"/>
                        </a:highlight>
                      </a:endParaRPr>
                    </a:p>
                    <a:p>
                      <a:pPr marL="457200" lvl="0" indent="-317500" algn="l" rtl="0">
                        <a:spcBef>
                          <a:spcPts val="0"/>
                        </a:spcBef>
                        <a:spcAft>
                          <a:spcPts val="0"/>
                        </a:spcAft>
                        <a:buSzPts val="1400"/>
                        <a:buAutoNum type="arabicPeriod"/>
                      </a:pPr>
                      <a:r>
                        <a:rPr lang="en"/>
                        <a:t>How have rent prices and affordability changed relative to poverty rate and unemployment over time?</a:t>
                      </a:r>
                      <a:endParaRPr>
                        <a:highlight>
                          <a:srgbClr val="FFFF00"/>
                        </a:highlight>
                      </a:endParaRPr>
                    </a:p>
                  </a:txBody>
                  <a:tcPr marL="91425" marR="91425" marT="91425" marB="91425">
                    <a:lnL w="9525" cap="flat" cmpd="sng">
                      <a:solidFill>
                        <a:srgbClr val="FFFF00"/>
                      </a:solidFill>
                      <a:prstDash val="solid"/>
                      <a:round/>
                      <a:headEnd type="none" w="sm" len="sm"/>
                      <a:tailEnd type="none" w="sm" len="sm"/>
                    </a:lnL>
                  </a:tcPr>
                </a:tc>
                <a:tc>
                  <a:txBody>
                    <a:bodyPr/>
                    <a:lstStyle/>
                    <a:p>
                      <a:pPr marL="457200" lvl="0" indent="-317500" algn="l" rtl="0">
                        <a:lnSpc>
                          <a:spcPct val="115000"/>
                        </a:lnSpc>
                        <a:spcBef>
                          <a:spcPts val="1200"/>
                        </a:spcBef>
                        <a:spcAft>
                          <a:spcPts val="0"/>
                        </a:spcAft>
                        <a:buSzPts val="1400"/>
                        <a:buChar char="●"/>
                      </a:pPr>
                      <a:r>
                        <a:rPr lang="en"/>
                        <a:t>More densely populated areas seemed to have an increase in both income and cost of living.</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 Mortem</a:t>
            </a:r>
            <a:endParaRPr/>
          </a:p>
        </p:txBody>
      </p:sp>
      <p:sp>
        <p:nvSpPr>
          <p:cNvPr id="283" name="Google Shape;283;p3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 any difficulties that arose, and how you dealt with them: </a:t>
            </a:r>
            <a:r>
              <a:rPr lang="en" i="1"/>
              <a:t>One issue that we found with the Census API was that we were only able to pull data from 2011-2015. This is probably due to the fact that Census data isn’t collected every year. Also, many of the locations we looked at were missing data which caused us to have to exclude numerous cities from our data set.</a:t>
            </a:r>
            <a:endParaRPr/>
          </a:p>
          <a:p>
            <a:pPr marL="0" lvl="0" indent="0" algn="l" rtl="0">
              <a:spcBef>
                <a:spcPts val="1600"/>
              </a:spcBef>
              <a:spcAft>
                <a:spcPts val="0"/>
              </a:spcAft>
              <a:buNone/>
            </a:pPr>
            <a:r>
              <a:rPr lang="en"/>
              <a:t>Discuss any additional questions that came up, but which you didn't have time to answer: </a:t>
            </a:r>
            <a:r>
              <a:rPr lang="en" i="1"/>
              <a:t>What would you research next, if you had two more weeks? If we had more time, I think we would want to dig deeper into specific cities and be able to look at a larger span of time. We would also want to look at more granular areas that might be disproportionately affected by increasing rent and overall cost of living.</a:t>
            </a:r>
            <a:endParaRPr i="1"/>
          </a:p>
          <a:p>
            <a:pPr marL="0" lvl="0" indent="0" algn="l" rtl="0">
              <a:spcBef>
                <a:spcPts val="16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Questions?</a:t>
            </a:r>
            <a:endParaRPr sz="3600"/>
          </a:p>
        </p:txBody>
      </p:sp>
      <p:sp>
        <p:nvSpPr>
          <p:cNvPr id="289" name="Google Shape;289;p3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Describe the exploration and cleanup process: </a:t>
            </a:r>
            <a:r>
              <a:rPr lang="en" i="1"/>
              <a:t>We started by thinking about the scale of our projects. Did we want to look at one specific city or state? We eventually decided to look at this information on a national level using the US Census API.</a:t>
            </a:r>
            <a:endParaRPr i="1"/>
          </a:p>
          <a:p>
            <a:pPr marL="0" lvl="0" indent="0" algn="l" rtl="0">
              <a:spcBef>
                <a:spcPts val="1600"/>
              </a:spcBef>
              <a:spcAft>
                <a:spcPts val="0"/>
              </a:spcAft>
              <a:buNone/>
            </a:pPr>
            <a:r>
              <a:rPr lang="en"/>
              <a:t>Discuss insights you had while exploring the data that you didn't anticipate: </a:t>
            </a:r>
            <a:r>
              <a:rPr lang="en" i="1"/>
              <a:t>We noticed that the US Census API really difficult to use because the columns names are not named in a friendly way. </a:t>
            </a:r>
            <a:endParaRPr i="1"/>
          </a:p>
          <a:p>
            <a:pPr marL="0" lvl="0" indent="0" algn="l" rtl="0">
              <a:spcBef>
                <a:spcPts val="1600"/>
              </a:spcBef>
              <a:spcAft>
                <a:spcPts val="0"/>
              </a:spcAft>
              <a:buNone/>
            </a:pPr>
            <a:r>
              <a:rPr lang="en"/>
              <a:t>Discuss any problems that arose after exploring the data, and how you resolved them: </a:t>
            </a:r>
            <a:endParaRPr/>
          </a:p>
          <a:p>
            <a:pPr marL="0" lvl="0" indent="0" algn="l" rtl="0">
              <a:spcBef>
                <a:spcPts val="1600"/>
              </a:spcBef>
              <a:spcAft>
                <a:spcPts val="0"/>
              </a:spcAft>
              <a:buNone/>
            </a:pPr>
            <a:r>
              <a:rPr lang="en"/>
              <a:t>Present and discuss interesting figures developed during exploration, ideally with the help of Jupyter Notebook</a:t>
            </a:r>
            <a:endParaRPr/>
          </a:p>
          <a:p>
            <a:pPr marL="0" lvl="0" indent="0" algn="l" rtl="0">
              <a:spcBef>
                <a:spcPts val="1600"/>
              </a:spcBef>
              <a:spcAft>
                <a:spcPts val="1600"/>
              </a:spcAft>
              <a:buNone/>
            </a:pPr>
            <a:endParaRPr/>
          </a:p>
        </p:txBody>
      </p:sp>
      <p:sp>
        <p:nvSpPr>
          <p:cNvPr id="140" name="Google Shape;140;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Cleanup &amp; Exploration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look at the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217150" y="2124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of Living &amp; Total Population 2011</a:t>
            </a:r>
            <a:endParaRPr/>
          </a:p>
        </p:txBody>
      </p:sp>
      <p:pic>
        <p:nvPicPr>
          <p:cNvPr id="151" name="Google Shape;151;p17"/>
          <p:cNvPicPr preferRelativeResize="0"/>
          <p:nvPr/>
        </p:nvPicPr>
        <p:blipFill>
          <a:blip r:embed="rId3">
            <a:alphaModFix/>
          </a:blip>
          <a:stretch>
            <a:fillRect/>
          </a:stretch>
        </p:blipFill>
        <p:spPr>
          <a:xfrm>
            <a:off x="217138" y="761925"/>
            <a:ext cx="5419626" cy="4064719"/>
          </a:xfrm>
          <a:prstGeom prst="rect">
            <a:avLst/>
          </a:prstGeom>
          <a:noFill/>
          <a:ln>
            <a:noFill/>
          </a:ln>
        </p:spPr>
      </p:pic>
      <p:sp>
        <p:nvSpPr>
          <p:cNvPr id="152" name="Google Shape;152;p17"/>
          <p:cNvSpPr txBox="1"/>
          <p:nvPr/>
        </p:nvSpPr>
        <p:spPr>
          <a:xfrm>
            <a:off x="5407525" y="1167075"/>
            <a:ext cx="3217500" cy="348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This is a visual representation of the relationship between Median Cost of Living and total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Darker colors = lower population lighter colors = higher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a:spLocks noGrp="1"/>
          </p:cNvSpPr>
          <p:nvPr>
            <p:ph type="title"/>
          </p:nvPr>
        </p:nvSpPr>
        <p:spPr>
          <a:xfrm>
            <a:off x="172188" y="2124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of Living &amp; Total Population 2012</a:t>
            </a:r>
            <a:endParaRPr/>
          </a:p>
        </p:txBody>
      </p:sp>
      <p:pic>
        <p:nvPicPr>
          <p:cNvPr id="158" name="Google Shape;158;p18"/>
          <p:cNvPicPr preferRelativeResize="0"/>
          <p:nvPr/>
        </p:nvPicPr>
        <p:blipFill>
          <a:blip r:embed="rId3">
            <a:alphaModFix/>
          </a:blip>
          <a:stretch>
            <a:fillRect/>
          </a:stretch>
        </p:blipFill>
        <p:spPr>
          <a:xfrm>
            <a:off x="221413" y="778450"/>
            <a:ext cx="5587426" cy="4141100"/>
          </a:xfrm>
          <a:prstGeom prst="rect">
            <a:avLst/>
          </a:prstGeom>
          <a:noFill/>
          <a:ln>
            <a:noFill/>
          </a:ln>
        </p:spPr>
      </p:pic>
      <p:sp>
        <p:nvSpPr>
          <p:cNvPr id="159" name="Google Shape;159;p18"/>
          <p:cNvSpPr txBox="1"/>
          <p:nvPr/>
        </p:nvSpPr>
        <p:spPr>
          <a:xfrm>
            <a:off x="5812300" y="1137150"/>
            <a:ext cx="2999700" cy="3653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This is a visual representation of the relationship between Median Cost of Living and total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Darker colors = lower population lighter colors = higher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9"/>
          <p:cNvSpPr txBox="1">
            <a:spLocks noGrp="1"/>
          </p:cNvSpPr>
          <p:nvPr>
            <p:ph type="title"/>
          </p:nvPr>
        </p:nvSpPr>
        <p:spPr>
          <a:xfrm>
            <a:off x="172188" y="2124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of Living &amp; Total Population 2013</a:t>
            </a:r>
            <a:endParaRPr/>
          </a:p>
        </p:txBody>
      </p:sp>
      <p:pic>
        <p:nvPicPr>
          <p:cNvPr id="165" name="Google Shape;165;p19"/>
          <p:cNvPicPr preferRelativeResize="0"/>
          <p:nvPr/>
        </p:nvPicPr>
        <p:blipFill>
          <a:blip r:embed="rId3">
            <a:alphaModFix/>
          </a:blip>
          <a:stretch>
            <a:fillRect/>
          </a:stretch>
        </p:blipFill>
        <p:spPr>
          <a:xfrm>
            <a:off x="230075" y="830325"/>
            <a:ext cx="5590875" cy="4060800"/>
          </a:xfrm>
          <a:prstGeom prst="rect">
            <a:avLst/>
          </a:prstGeom>
          <a:noFill/>
          <a:ln>
            <a:noFill/>
          </a:ln>
        </p:spPr>
      </p:pic>
      <p:sp>
        <p:nvSpPr>
          <p:cNvPr id="166" name="Google Shape;166;p19"/>
          <p:cNvSpPr txBox="1"/>
          <p:nvPr/>
        </p:nvSpPr>
        <p:spPr>
          <a:xfrm>
            <a:off x="5551075" y="1117050"/>
            <a:ext cx="2999700" cy="3653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This is a visual representation of the relationship between Median Cost of Living and total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Darker colors = lower population lighter colors = higher population</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172188" y="2124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of Living &amp; Total Population 2014</a:t>
            </a:r>
            <a:endParaRPr/>
          </a:p>
        </p:txBody>
      </p:sp>
      <p:pic>
        <p:nvPicPr>
          <p:cNvPr id="172" name="Google Shape;172;p20"/>
          <p:cNvPicPr preferRelativeResize="0"/>
          <p:nvPr/>
        </p:nvPicPr>
        <p:blipFill>
          <a:blip r:embed="rId3">
            <a:alphaModFix/>
          </a:blip>
          <a:stretch>
            <a:fillRect/>
          </a:stretch>
        </p:blipFill>
        <p:spPr>
          <a:xfrm>
            <a:off x="221450" y="757725"/>
            <a:ext cx="5525101" cy="4143826"/>
          </a:xfrm>
          <a:prstGeom prst="rect">
            <a:avLst/>
          </a:prstGeom>
          <a:noFill/>
          <a:ln>
            <a:noFill/>
          </a:ln>
        </p:spPr>
      </p:pic>
      <p:sp>
        <p:nvSpPr>
          <p:cNvPr id="173" name="Google Shape;173;p20"/>
          <p:cNvSpPr txBox="1"/>
          <p:nvPr/>
        </p:nvSpPr>
        <p:spPr>
          <a:xfrm>
            <a:off x="5812300" y="1137150"/>
            <a:ext cx="2999700" cy="3653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This is a visual representation of the relationship between Median Cost of Living and total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Darker colors = lower population lighter colors = higher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172188" y="2124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of Living &amp; Total Population 2015</a:t>
            </a:r>
            <a:endParaRPr/>
          </a:p>
        </p:txBody>
      </p:sp>
      <p:pic>
        <p:nvPicPr>
          <p:cNvPr id="179" name="Google Shape;179;p21"/>
          <p:cNvPicPr preferRelativeResize="0"/>
          <p:nvPr/>
        </p:nvPicPr>
        <p:blipFill>
          <a:blip r:embed="rId3">
            <a:alphaModFix/>
          </a:blip>
          <a:stretch>
            <a:fillRect/>
          </a:stretch>
        </p:blipFill>
        <p:spPr>
          <a:xfrm>
            <a:off x="224100" y="788800"/>
            <a:ext cx="5511333" cy="4133500"/>
          </a:xfrm>
          <a:prstGeom prst="rect">
            <a:avLst/>
          </a:prstGeom>
          <a:noFill/>
          <a:ln>
            <a:noFill/>
          </a:ln>
        </p:spPr>
      </p:pic>
      <p:sp>
        <p:nvSpPr>
          <p:cNvPr id="180" name="Google Shape;180;p21"/>
          <p:cNvSpPr txBox="1"/>
          <p:nvPr/>
        </p:nvSpPr>
        <p:spPr>
          <a:xfrm>
            <a:off x="5667000" y="1167075"/>
            <a:ext cx="2999700" cy="3653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This is a visual representation of the relationship between Median Cost of Living and total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Darker colors = lower population lighter colors = higher population</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The US Census data shows a maximum median rent of $2,001 for each year except 2015 - which shows a maximum of $3,501.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969</Words>
  <Application>Microsoft Office PowerPoint</Application>
  <PresentationFormat>On-screen Show (16:9)</PresentationFormat>
  <Paragraphs>119</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Nunito</vt:lpstr>
      <vt:lpstr>Arial</vt:lpstr>
      <vt:lpstr>Shift</vt:lpstr>
      <vt:lpstr>The Rent is Too  Damn High</vt:lpstr>
      <vt:lpstr>PowerPoint Presentation</vt:lpstr>
      <vt:lpstr>Data Cleanup &amp; Exploration</vt:lpstr>
      <vt:lpstr>A look at the data...</vt:lpstr>
      <vt:lpstr>Cost of Living &amp; Total Population 2011</vt:lpstr>
      <vt:lpstr>Cost of Living &amp; Total Population 2012</vt:lpstr>
      <vt:lpstr>Cost of Living &amp; Total Population 2013</vt:lpstr>
      <vt:lpstr>Cost of Living &amp; Total Population 2014</vt:lpstr>
      <vt:lpstr>Cost of Living &amp; Total Population 2015</vt:lpstr>
      <vt:lpstr>Rent vs. Income 2011</vt:lpstr>
      <vt:lpstr>Rent vs. Income 2012 </vt:lpstr>
      <vt:lpstr>Rent vs. Income 2013 </vt:lpstr>
      <vt:lpstr>Rent vs. Income 2014 </vt:lpstr>
      <vt:lpstr>Rent vs. Income 2015 </vt:lpstr>
      <vt:lpstr>Rent vs Unemployment and Poverty Rates</vt:lpstr>
      <vt:lpstr>Affordability vs Unemployment and Poverty Rates</vt:lpstr>
      <vt:lpstr>Household Income vs Unemployment and Poverty Rates</vt:lpstr>
      <vt:lpstr>Average Income Heat Map (2011)</vt:lpstr>
      <vt:lpstr>Average Affordability Heat Map (2011)</vt:lpstr>
      <vt:lpstr>Post Mortem</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Rent is Too  Damn High</dc:title>
  <dc:creator>Brian</dc:creator>
  <cp:lastModifiedBy>Brian Walker</cp:lastModifiedBy>
  <cp:revision>1</cp:revision>
  <dcterms:modified xsi:type="dcterms:W3CDTF">2019-12-13T05:24:21Z</dcterms:modified>
</cp:coreProperties>
</file>